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1" r:id="rId3"/>
    <p:sldId id="261" r:id="rId4"/>
    <p:sldId id="281" r:id="rId5"/>
    <p:sldId id="282" r:id="rId6"/>
    <p:sldId id="299" r:id="rId7"/>
    <p:sldId id="300" r:id="rId8"/>
    <p:sldId id="290" r:id="rId9"/>
    <p:sldId id="303" r:id="rId10"/>
    <p:sldId id="304" r:id="rId11"/>
    <p:sldId id="291" r:id="rId12"/>
    <p:sldId id="293" r:id="rId13"/>
    <p:sldId id="302" r:id="rId14"/>
    <p:sldId id="295" r:id="rId15"/>
    <p:sldId id="298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aleway" panose="020B0604020202020204" charset="-52"/>
      <p:regular r:id="rId21"/>
      <p:bold r:id="rId22"/>
    </p:embeddedFont>
    <p:embeddedFont>
      <p:font typeface="Raleway Bold" panose="020B0604020202020204" charset="0"/>
      <p:regular r:id="rId23"/>
      <p:bold r:id="rId24"/>
      <p:italic r:id="rId25"/>
      <p:boldItalic r:id="rId26"/>
    </p:embeddedFont>
    <p:embeddedFont>
      <p:font typeface="Raleway Heavy" panose="020B0604020202020204" charset="-52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48" autoAdjust="0"/>
  </p:normalViewPr>
  <p:slideViewPr>
    <p:cSldViewPr>
      <p:cViewPr varScale="1">
        <p:scale>
          <a:sx n="55" d="100"/>
          <a:sy n="55" d="100"/>
        </p:scale>
        <p:origin x="725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8600" y="-230757"/>
            <a:ext cx="2590800" cy="10748514"/>
          </a:xfrm>
          <a:prstGeom prst="rect">
            <a:avLst/>
          </a:prstGeom>
          <a:solidFill>
            <a:srgbClr val="BD2640"/>
          </a:solidFill>
        </p:spPr>
      </p:sp>
      <p:grpSp>
        <p:nvGrpSpPr>
          <p:cNvPr id="3" name="Group 3"/>
          <p:cNvGrpSpPr/>
          <p:nvPr/>
        </p:nvGrpSpPr>
        <p:grpSpPr>
          <a:xfrm>
            <a:off x="3352800" y="720923"/>
            <a:ext cx="13906500" cy="5698998"/>
            <a:chOff x="-2300227" y="-3343912"/>
            <a:chExt cx="18542000" cy="7598663"/>
          </a:xfrm>
        </p:grpSpPr>
        <p:sp>
          <p:nvSpPr>
            <p:cNvPr id="4" name="TextBox 4"/>
            <p:cNvSpPr txBox="1"/>
            <p:nvPr/>
          </p:nvSpPr>
          <p:spPr>
            <a:xfrm>
              <a:off x="-2300227" y="561433"/>
              <a:ext cx="18542000" cy="369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ru-RU" sz="6000" b="1" dirty="0">
                  <a:solidFill>
                    <a:srgbClr val="BD2640"/>
                  </a:solidFill>
                  <a:latin typeface="Raleway Heavy"/>
                </a:rPr>
                <a:t>Мобильное приложение для выполнения заданий и получения вознаграждения «Квест»</a:t>
              </a:r>
              <a:endParaRPr lang="en-US" sz="6000" b="1" dirty="0">
                <a:solidFill>
                  <a:srgbClr val="BD2640"/>
                </a:solidFill>
                <a:latin typeface="Raleway Heavy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411227" y="-3343912"/>
              <a:ext cx="16764000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ru-RU" sz="2400" dirty="0">
                  <a:solidFill>
                    <a:srgbClr val="000000"/>
                  </a:solidFill>
                  <a:latin typeface="Raleway Bold"/>
                </a:rPr>
                <a:t>Учреждение образования «БЕЛОРУССКИЙ ГОСУДАРСТВЕННЫЙ ТЕХНОЛОГИЧЕСКИЙ УНИВЕРСИТЕТ»</a:t>
              </a:r>
              <a:endParaRPr lang="en-US" sz="2400" dirty="0">
                <a:solidFill>
                  <a:srgbClr val="000000"/>
                </a:solidFill>
                <a:latin typeface="Raleway Bold"/>
              </a:endParaRPr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A69316C2-BE61-FB41-9F7B-18B799747A4F}"/>
              </a:ext>
            </a:extLst>
          </p:cNvPr>
          <p:cNvSpPr txBox="1"/>
          <p:nvPr/>
        </p:nvSpPr>
        <p:spPr>
          <a:xfrm>
            <a:off x="5638800" y="3076718"/>
            <a:ext cx="11620500" cy="47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3200" spc="560" dirty="0">
                <a:solidFill>
                  <a:srgbClr val="000000"/>
                </a:solidFill>
                <a:latin typeface="Raleway"/>
              </a:rPr>
              <a:t>ДИПЛОМНЫЙ ПРОЕКТ</a:t>
            </a:r>
            <a:endParaRPr lang="en-US" sz="3200" spc="56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DDFE148-18BA-C046-B856-F79CF516C913}"/>
              </a:ext>
            </a:extLst>
          </p:cNvPr>
          <p:cNvSpPr txBox="1"/>
          <p:nvPr/>
        </p:nvSpPr>
        <p:spPr>
          <a:xfrm>
            <a:off x="4419600" y="7440038"/>
            <a:ext cx="12839700" cy="1401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3600" b="1" dirty="0">
                <a:solidFill>
                  <a:srgbClr val="000000"/>
                </a:solidFill>
                <a:latin typeface="Raleway"/>
              </a:rPr>
              <a:t>Студент: Н.В. Славин</a:t>
            </a:r>
          </a:p>
          <a:p>
            <a:pPr algn="r">
              <a:lnSpc>
                <a:spcPct val="150000"/>
              </a:lnSpc>
            </a:pPr>
            <a:r>
              <a:rPr lang="ru-RU" sz="2800" dirty="0">
                <a:solidFill>
                  <a:srgbClr val="000000"/>
                </a:solidFill>
                <a:latin typeface="Raleway"/>
              </a:rPr>
              <a:t>Научный руководитель: асс. Е. С. Сахонь</a:t>
            </a:r>
            <a:endParaRPr lang="en-US" sz="32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B3A886E-0F16-4B4A-8FA2-B664347B58FC}"/>
              </a:ext>
            </a:extLst>
          </p:cNvPr>
          <p:cNvSpPr/>
          <p:nvPr/>
        </p:nvSpPr>
        <p:spPr>
          <a:xfrm>
            <a:off x="5254827" y="1571136"/>
            <a:ext cx="108270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Raleway"/>
              </a:rPr>
              <a:t>Специальность: 1–98 01 03 Программное обеспечение информационной</a:t>
            </a:r>
          </a:p>
          <a:p>
            <a:r>
              <a:rPr lang="ru-RU" sz="2400" dirty="0">
                <a:solidFill>
                  <a:srgbClr val="000000"/>
                </a:solidFill>
                <a:latin typeface="Raleway"/>
              </a:rPr>
              <a:t>безопасности мобильных систем</a:t>
            </a:r>
            <a:endParaRPr lang="ru-RU" sz="2400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7487F56-13C5-E34F-A8B3-E7B2A75B1118}"/>
              </a:ext>
            </a:extLst>
          </p:cNvPr>
          <p:cNvSpPr txBox="1"/>
          <p:nvPr/>
        </p:nvSpPr>
        <p:spPr>
          <a:xfrm>
            <a:off x="3352799" y="9316770"/>
            <a:ext cx="13906500" cy="448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ru-RU" sz="2400" spc="560" dirty="0">
                <a:solidFill>
                  <a:srgbClr val="000000"/>
                </a:solidFill>
                <a:latin typeface="Raleway"/>
              </a:rPr>
              <a:t>Минск 2021</a:t>
            </a:r>
            <a:endParaRPr lang="en-US" sz="2400" spc="560" dirty="0">
              <a:solidFill>
                <a:srgbClr val="000000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586632" y="173843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64258" y="150983"/>
            <a:ext cx="16159483" cy="944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5400" dirty="0">
                <a:solidFill>
                  <a:srgbClr val="000000"/>
                </a:solidFill>
                <a:latin typeface="Raleway Bold"/>
              </a:rPr>
              <a:t>Блок-схема алгоритма завершения квеста</a:t>
            </a:r>
            <a:endParaRPr lang="en-US" sz="54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6998800" y="8890987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190E31-3A5F-4EC4-B077-C57E6F7BE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7" y="1156654"/>
            <a:ext cx="14029695" cy="89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2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08219" y="1905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42555" y="190500"/>
            <a:ext cx="15354300" cy="96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5400" dirty="0">
                <a:solidFill>
                  <a:srgbClr val="000000"/>
                </a:solidFill>
                <a:latin typeface="Raleway Bold"/>
              </a:rPr>
              <a:t>Диаграмма вариантов использования</a:t>
            </a:r>
            <a:endParaRPr lang="en-US" sz="54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6998800" y="8890987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55F753-3ED7-4C09-8DD3-DA7D1D4A5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20928"/>
            <a:ext cx="10938968" cy="92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2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841618"/>
            <a:ext cx="153543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Экономические показатели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6998800" y="8890987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649F1DC-D711-4F37-8A96-314A8CC8AC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967964"/>
              </p:ext>
            </p:extLst>
          </p:nvPr>
        </p:nvGraphicFramePr>
        <p:xfrm>
          <a:off x="1028700" y="2215676"/>
          <a:ext cx="14243050" cy="77186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34994">
                  <a:extLst>
                    <a:ext uri="{9D8B030D-6E8A-4147-A177-3AD203B41FA5}">
                      <a16:colId xmlns:a16="http://schemas.microsoft.com/office/drawing/2014/main" val="3584762895"/>
                    </a:ext>
                  </a:extLst>
                </a:gridCol>
                <a:gridCol w="2008056">
                  <a:extLst>
                    <a:ext uri="{9D8B030D-6E8A-4147-A177-3AD203B41FA5}">
                      <a16:colId xmlns:a16="http://schemas.microsoft.com/office/drawing/2014/main" val="3791439156"/>
                    </a:ext>
                  </a:extLst>
                </a:gridCol>
              </a:tblGrid>
              <a:tr h="552609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Наименование показателя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-100584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Значение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01787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Время разработки, мес.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1036320" algn="ctr"/>
                        </a:tabLs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580006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Количество программистов, чел.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1036320" algn="ctr"/>
                        </a:tabLs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608514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Основная заработная плата, руб.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1036320" algn="ctr"/>
                        </a:tabLs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3 064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522848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Дополнительная заработная плата, руб.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1036320" algn="ctr"/>
                        </a:tabLs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459,6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279282"/>
                  </a:ext>
                </a:extLst>
              </a:tr>
              <a:tr h="1087366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Отчисления в ФСЗН и по обязательному страхованию от несчастных случаев на производстве и профессиональных заболеваний, руб.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1036320" algn="ctr"/>
                        </a:tabLs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1 219,2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956282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Расходы на материалы, оплату машинного времени, прочие, руб.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85800" algn="l"/>
                          <a:tab pos="1036320" algn="ctr"/>
                        </a:tabLs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829,26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611508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Накладные расходы, руб.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919,2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59219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Себестоимость разработки программного средства, руб.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6 491,22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996802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Расходы на сопровождение и адаптацию, руб.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03020" algn="r"/>
                        </a:tabLs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1 103,51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043580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Полная себестоимость, руб.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7 594,73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118279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Годовые денежные поступления от показа рекламы, руб.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4 627,2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35794"/>
                  </a:ext>
                </a:extLst>
              </a:tr>
              <a:tr h="552609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>
                          <a:solidFill>
                            <a:schemeClr val="tx1"/>
                          </a:solidFill>
                          <a:effectLst/>
                        </a:rPr>
                        <a:t>Срок окупаемости, лет</a:t>
                      </a:r>
                      <a:endParaRPr lang="ru-RU" sz="36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</a:t>
                      </a:r>
                      <a:endParaRPr lang="ru-RU" sz="3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943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64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60174" y="241074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990600" y="241074"/>
            <a:ext cx="15354300" cy="96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6000" dirty="0">
                <a:solidFill>
                  <a:srgbClr val="000000"/>
                </a:solidFill>
                <a:latin typeface="Raleway Bold"/>
              </a:rPr>
              <a:t>Демонстрация работы приложения</a:t>
            </a:r>
            <a:endParaRPr lang="en-US" sz="6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6998800" y="8890987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</a:p>
        </p:txBody>
      </p:sp>
      <p:pic>
        <p:nvPicPr>
          <p:cNvPr id="4" name="ИТОГ2">
            <a:hlinkClick r:id="" action="ppaction://media"/>
            <a:extLst>
              <a:ext uri="{FF2B5EF4-FFF2-40B4-BE49-F238E27FC236}">
                <a16:creationId xmlns:a16="http://schemas.microsoft.com/office/drawing/2014/main" id="{1E70A178-15E2-4FE4-85DD-E8DAC34FF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1352100"/>
            <a:ext cx="15384809" cy="85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841618"/>
            <a:ext cx="153543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Заключение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6998800" y="8890987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503EE167-C96B-44F7-AB7F-3CBB4B71866A}"/>
              </a:ext>
            </a:extLst>
          </p:cNvPr>
          <p:cNvSpPr txBox="1"/>
          <p:nvPr/>
        </p:nvSpPr>
        <p:spPr>
          <a:xfrm>
            <a:off x="574742" y="2003333"/>
            <a:ext cx="15715169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0215" algn="just"/>
            <a:r>
              <a:rPr lang="ru-RU" sz="4400" spc="-150" dirty="0">
                <a:solidFill>
                  <a:srgbClr val="000000"/>
                </a:solidFill>
                <a:latin typeface="Raleway"/>
              </a:rPr>
              <a:t>Программное средство соответствует предъявленным требованиям и поставленным задачам:</a:t>
            </a:r>
          </a:p>
          <a:p>
            <a:r>
              <a:rPr lang="ru-RU" sz="4400" spc="150" dirty="0">
                <a:solidFill>
                  <a:srgbClr val="000000"/>
                </a:solidFill>
                <a:latin typeface="Raleway"/>
              </a:rPr>
              <a:t>	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536252-ABE1-495B-BB6B-A376542D3064}"/>
              </a:ext>
            </a:extLst>
          </p:cNvPr>
          <p:cNvSpPr/>
          <p:nvPr/>
        </p:nvSpPr>
        <p:spPr>
          <a:xfrm>
            <a:off x="860660" y="3179167"/>
            <a:ext cx="15143332" cy="436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/>
            <a:endParaRPr lang="ru-RU" dirty="0">
              <a:solidFill>
                <a:srgbClr val="000000"/>
              </a:solidFill>
              <a:latin typeface="Raleway"/>
            </a:endParaRP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dirty="0">
                <a:solidFill>
                  <a:srgbClr val="000000"/>
                </a:solidFill>
                <a:latin typeface="Raleway"/>
              </a:rPr>
              <a:t>спроектирована и создана база данных;</a:t>
            </a: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разработана серверная часть;</a:t>
            </a:r>
            <a:endParaRPr lang="en-US" sz="4400" spc="150" dirty="0">
              <a:solidFill>
                <a:srgbClr val="000000"/>
              </a:solidFill>
              <a:latin typeface="Raleway"/>
            </a:endParaRP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разработана клиентская часть;</a:t>
            </a: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выполнено тестирование мобильного приложения</a:t>
            </a: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обеспечена защита данных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111649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8600" y="-230757"/>
            <a:ext cx="2590800" cy="10748514"/>
          </a:xfrm>
          <a:prstGeom prst="rect">
            <a:avLst/>
          </a:prstGeom>
          <a:solidFill>
            <a:srgbClr val="BD2640"/>
          </a:solidFill>
        </p:spPr>
      </p:sp>
      <p:grpSp>
        <p:nvGrpSpPr>
          <p:cNvPr id="3" name="Group 3"/>
          <p:cNvGrpSpPr/>
          <p:nvPr/>
        </p:nvGrpSpPr>
        <p:grpSpPr>
          <a:xfrm>
            <a:off x="3352799" y="701405"/>
            <a:ext cx="13906500" cy="5698998"/>
            <a:chOff x="-2300227" y="-3343912"/>
            <a:chExt cx="18542000" cy="7598663"/>
          </a:xfrm>
        </p:grpSpPr>
        <p:sp>
          <p:nvSpPr>
            <p:cNvPr id="4" name="TextBox 4"/>
            <p:cNvSpPr txBox="1"/>
            <p:nvPr/>
          </p:nvSpPr>
          <p:spPr>
            <a:xfrm>
              <a:off x="-2300227" y="561433"/>
              <a:ext cx="18542000" cy="369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ru-RU" sz="6000" b="1" dirty="0">
                  <a:solidFill>
                    <a:srgbClr val="BD2640"/>
                  </a:solidFill>
                  <a:latin typeface="Raleway Heavy"/>
                </a:rPr>
                <a:t>Мобильное приложение для выполнения заданий и получения вознаграждения «Квест»</a:t>
              </a:r>
              <a:endParaRPr lang="en-US" sz="6000" b="1" dirty="0">
                <a:solidFill>
                  <a:srgbClr val="BD2640"/>
                </a:solidFill>
                <a:latin typeface="Raleway Heavy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411227" y="-3343912"/>
              <a:ext cx="16764000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ru-RU" sz="2400" dirty="0">
                  <a:solidFill>
                    <a:srgbClr val="000000"/>
                  </a:solidFill>
                  <a:latin typeface="Raleway Bold"/>
                </a:rPr>
                <a:t>Учреждение образования «БЕЛОРУССКИЙ ГОСУДАРСТВЕННЫЙ ТЕХНОЛОГИЧЕСКИЙ УНИВЕРСИТЕТ»</a:t>
              </a:r>
              <a:endParaRPr lang="en-US" sz="2400" dirty="0">
                <a:solidFill>
                  <a:srgbClr val="000000"/>
                </a:solidFill>
                <a:latin typeface="Raleway Bold"/>
              </a:endParaRPr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A69316C2-BE61-FB41-9F7B-18B799747A4F}"/>
              </a:ext>
            </a:extLst>
          </p:cNvPr>
          <p:cNvSpPr txBox="1"/>
          <p:nvPr/>
        </p:nvSpPr>
        <p:spPr>
          <a:xfrm>
            <a:off x="5638800" y="3076718"/>
            <a:ext cx="11620500" cy="47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3200" spc="560" dirty="0">
                <a:solidFill>
                  <a:srgbClr val="000000"/>
                </a:solidFill>
                <a:latin typeface="Raleway"/>
              </a:rPr>
              <a:t>ДИПЛОМНЫЙ ПРОЕКТ</a:t>
            </a:r>
            <a:endParaRPr lang="en-US" sz="3200" spc="56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DDFE148-18BA-C046-B856-F79CF516C913}"/>
              </a:ext>
            </a:extLst>
          </p:cNvPr>
          <p:cNvSpPr txBox="1"/>
          <p:nvPr/>
        </p:nvSpPr>
        <p:spPr>
          <a:xfrm>
            <a:off x="4419600" y="7440038"/>
            <a:ext cx="12839700" cy="1401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3600" b="1" dirty="0">
                <a:solidFill>
                  <a:srgbClr val="000000"/>
                </a:solidFill>
                <a:latin typeface="Raleway"/>
              </a:rPr>
              <a:t>Студент: Н.В. Славин</a:t>
            </a:r>
          </a:p>
          <a:p>
            <a:pPr algn="r">
              <a:lnSpc>
                <a:spcPct val="150000"/>
              </a:lnSpc>
            </a:pPr>
            <a:r>
              <a:rPr lang="ru-RU" sz="2800" dirty="0">
                <a:solidFill>
                  <a:srgbClr val="000000"/>
                </a:solidFill>
                <a:latin typeface="Raleway"/>
              </a:rPr>
              <a:t>Научный руководитель: асс. Е. С. Сахонь</a:t>
            </a:r>
            <a:endParaRPr lang="en-US" sz="32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B3A886E-0F16-4B4A-8FA2-B664347B58FC}"/>
              </a:ext>
            </a:extLst>
          </p:cNvPr>
          <p:cNvSpPr/>
          <p:nvPr/>
        </p:nvSpPr>
        <p:spPr>
          <a:xfrm>
            <a:off x="5254827" y="1571136"/>
            <a:ext cx="108270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Raleway"/>
              </a:rPr>
              <a:t>Специальность: 1–98 01 03 Программное обеспечение информационной</a:t>
            </a:r>
          </a:p>
          <a:p>
            <a:r>
              <a:rPr lang="ru-RU" sz="2400" dirty="0">
                <a:solidFill>
                  <a:srgbClr val="000000"/>
                </a:solidFill>
                <a:latin typeface="Raleway"/>
              </a:rPr>
              <a:t>безопасности мобильных систем</a:t>
            </a:r>
            <a:endParaRPr lang="ru-RU" sz="2400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7487F56-13C5-E34F-A8B3-E7B2A75B1118}"/>
              </a:ext>
            </a:extLst>
          </p:cNvPr>
          <p:cNvSpPr txBox="1"/>
          <p:nvPr/>
        </p:nvSpPr>
        <p:spPr>
          <a:xfrm>
            <a:off x="3352799" y="9316770"/>
            <a:ext cx="13906500" cy="448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ru-RU" sz="2400" spc="560" dirty="0">
                <a:solidFill>
                  <a:srgbClr val="000000"/>
                </a:solidFill>
                <a:latin typeface="Raleway"/>
              </a:rPr>
              <a:t>Минск 2021</a:t>
            </a:r>
            <a:endParaRPr lang="en-US" sz="2400" spc="560" dirty="0">
              <a:solidFill>
                <a:srgbClr val="00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7061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385038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699" y="578956"/>
            <a:ext cx="1565552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7200" dirty="0">
                <a:solidFill>
                  <a:srgbClr val="000000"/>
                </a:solidFill>
                <a:latin typeface="Raleway Bold"/>
              </a:rPr>
              <a:t>Обоснование актуальности темы</a:t>
            </a:r>
            <a:endParaRPr lang="en-US" sz="72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47362E8-1D28-474D-9810-EC6DBD540857}"/>
              </a:ext>
            </a:extLst>
          </p:cNvPr>
          <p:cNvSpPr/>
          <p:nvPr/>
        </p:nvSpPr>
        <p:spPr>
          <a:xfrm>
            <a:off x="17171122" y="8890987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286E807-641A-4567-A5A7-047129C9C539}"/>
              </a:ext>
            </a:extLst>
          </p:cNvPr>
          <p:cNvSpPr txBox="1"/>
          <p:nvPr/>
        </p:nvSpPr>
        <p:spPr>
          <a:xfrm>
            <a:off x="858982" y="2739989"/>
            <a:ext cx="15242279" cy="399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рост популярности удалённой работы;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желание людей не зависеть от работодателей;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самостоятельное распределение своего времени;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возможность реализации в различных сферах;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endParaRPr lang="ru-RU" sz="4400" spc="150" dirty="0">
              <a:solidFill>
                <a:srgbClr val="00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24490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385038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578956"/>
            <a:ext cx="12884376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ЦЕЛЬ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727733"/>
            <a:ext cx="15715169" cy="1938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разработка мобильного приложения «Квест» для выполнения заданий и получения вознаграждения под операционную систему </a:t>
            </a:r>
            <a:r>
              <a:rPr lang="en-US" sz="3600" spc="150" dirty="0">
                <a:solidFill>
                  <a:srgbClr val="000000"/>
                </a:solidFill>
                <a:latin typeface="Raleway"/>
              </a:rPr>
              <a:t>Android</a:t>
            </a:r>
            <a:endParaRPr lang="ru-RU" sz="3600" spc="15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47362E8-1D28-474D-9810-EC6DBD540857}"/>
              </a:ext>
            </a:extLst>
          </p:cNvPr>
          <p:cNvSpPr/>
          <p:nvPr/>
        </p:nvSpPr>
        <p:spPr>
          <a:xfrm>
            <a:off x="17171122" y="8890987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7B179280-BBA2-BF45-9FF9-8B0064424217}"/>
              </a:ext>
            </a:extLst>
          </p:cNvPr>
          <p:cNvSpPr txBox="1"/>
          <p:nvPr/>
        </p:nvSpPr>
        <p:spPr>
          <a:xfrm>
            <a:off x="1028700" y="4239454"/>
            <a:ext cx="12595916" cy="1044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ЗАДАЧИ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DC88ABB-7C40-3D43-88AD-82DC53FB2875}"/>
              </a:ext>
            </a:extLst>
          </p:cNvPr>
          <p:cNvSpPr txBox="1"/>
          <p:nvPr/>
        </p:nvSpPr>
        <p:spPr>
          <a:xfrm>
            <a:off x="1307583" y="5388231"/>
            <a:ext cx="15242279" cy="3268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спроектировать и создать базу данных;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разработать серверную часть</a:t>
            </a:r>
            <a:r>
              <a:rPr lang="en-US" sz="3600" spc="150" dirty="0">
                <a:solidFill>
                  <a:srgbClr val="000000"/>
                </a:solidFill>
                <a:latin typeface="Raleway"/>
              </a:rPr>
              <a:t>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разработать клиентскую часть;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выполнить тестирование мобильного приложения;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обеспечить защиту данных пользователей.</a:t>
            </a:r>
          </a:p>
        </p:txBody>
      </p:sp>
      <p:sp>
        <p:nvSpPr>
          <p:cNvPr id="16" name="AutoShape 10">
            <a:extLst>
              <a:ext uri="{FF2B5EF4-FFF2-40B4-BE49-F238E27FC236}">
                <a16:creationId xmlns:a16="http://schemas.microsoft.com/office/drawing/2014/main" id="{8A97AB4F-06DF-424E-B325-91817CF6F41D}"/>
              </a:ext>
            </a:extLst>
          </p:cNvPr>
          <p:cNvSpPr/>
          <p:nvPr/>
        </p:nvSpPr>
        <p:spPr>
          <a:xfrm flipH="1">
            <a:off x="-581316" y="4178595"/>
            <a:ext cx="1427581" cy="1044576"/>
          </a:xfrm>
          <a:prstGeom prst="rect">
            <a:avLst/>
          </a:prstGeom>
          <a:solidFill>
            <a:srgbClr val="BD2640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841618"/>
            <a:ext cx="12884376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Аналоги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DC88ABB-7C40-3D43-88AD-82DC53FB2875}"/>
              </a:ext>
            </a:extLst>
          </p:cNvPr>
          <p:cNvSpPr txBox="1"/>
          <p:nvPr/>
        </p:nvSpPr>
        <p:spPr>
          <a:xfrm>
            <a:off x="1235293" y="9352652"/>
            <a:ext cx="4088129" cy="105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spc="150" dirty="0">
                <a:solidFill>
                  <a:srgbClr val="000000"/>
                </a:solidFill>
                <a:latin typeface="Raleway"/>
              </a:rPr>
              <a:t>FL.ru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1122" y="8890987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93310270-AC78-4E05-8043-DD53F21994CE}"/>
              </a:ext>
            </a:extLst>
          </p:cNvPr>
          <p:cNvSpPr txBox="1"/>
          <p:nvPr/>
        </p:nvSpPr>
        <p:spPr>
          <a:xfrm>
            <a:off x="11115627" y="9346801"/>
            <a:ext cx="4962123" cy="97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spc="150" dirty="0">
                <a:solidFill>
                  <a:srgbClr val="000000"/>
                </a:solidFill>
                <a:latin typeface="Raleway"/>
              </a:rPr>
              <a:t>Freelancer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8A71CBC2-D05B-4DB3-81DB-B7A0F8BE579B}"/>
              </a:ext>
            </a:extLst>
          </p:cNvPr>
          <p:cNvSpPr txBox="1"/>
          <p:nvPr/>
        </p:nvSpPr>
        <p:spPr>
          <a:xfrm>
            <a:off x="5849919" y="9445382"/>
            <a:ext cx="5181253" cy="97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spc="150" dirty="0">
                <a:solidFill>
                  <a:srgbClr val="000000"/>
                </a:solidFill>
                <a:latin typeface="Raleway"/>
              </a:rPr>
              <a:t>ALOT.PRO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E9E7146-6B81-4F68-9ABA-516CE5B4F0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6480" y="2095500"/>
            <a:ext cx="4088129" cy="7010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96D73-3F43-4855-B657-ADA71CC48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098" y="2095500"/>
            <a:ext cx="4088129" cy="70103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0DB520-9D9B-478C-942A-54DAE675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10" y="2095499"/>
            <a:ext cx="408812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0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841618"/>
            <a:ext cx="153543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Использованные технологии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DC88ABB-7C40-3D43-88AD-82DC53FB2875}"/>
              </a:ext>
            </a:extLst>
          </p:cNvPr>
          <p:cNvSpPr txBox="1"/>
          <p:nvPr/>
        </p:nvSpPr>
        <p:spPr>
          <a:xfrm>
            <a:off x="1595712" y="5032428"/>
            <a:ext cx="3366718" cy="105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spc="150" dirty="0">
                <a:solidFill>
                  <a:srgbClr val="000000"/>
                </a:solidFill>
                <a:latin typeface="Raleway"/>
              </a:rPr>
              <a:t>.NET 5.0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21" name="Picture 2" descr="C Sharp — Википедия">
            <a:extLst>
              <a:ext uri="{FF2B5EF4-FFF2-40B4-BE49-F238E27FC236}">
                <a16:creationId xmlns:a16="http://schemas.microsoft.com/office/drawing/2014/main" id="{4F9577DB-76FA-405B-97FB-11A675CD2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353" y="2191567"/>
            <a:ext cx="2756328" cy="27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96D613E1-9D7F-47E5-98A4-56AF7C49D659}"/>
              </a:ext>
            </a:extLst>
          </p:cNvPr>
          <p:cNvSpPr txBox="1"/>
          <p:nvPr/>
        </p:nvSpPr>
        <p:spPr>
          <a:xfrm>
            <a:off x="7151155" y="5078860"/>
            <a:ext cx="1994723" cy="1495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spc="150" dirty="0">
                <a:solidFill>
                  <a:srgbClr val="000000"/>
                </a:solidFill>
                <a:latin typeface="Raleway"/>
              </a:rPr>
              <a:t>C# 9.0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 algn="ctr">
              <a:lnSpc>
                <a:spcPct val="120000"/>
              </a:lnSpc>
            </a:pP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2050" name="Picture 2" descr="SPBDEV Blog - Microsoft выпускает Entity Framework 6 для .NET Core">
            <a:extLst>
              <a:ext uri="{FF2B5EF4-FFF2-40B4-BE49-F238E27FC236}">
                <a16:creationId xmlns:a16="http://schemas.microsoft.com/office/drawing/2014/main" id="{3A7A7F2E-D3B9-4EED-B501-BB57A10E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590" y="6279597"/>
            <a:ext cx="3907511" cy="20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E6CFF8A-427E-41A7-97F4-6B0E27E75C83}"/>
              </a:ext>
            </a:extLst>
          </p:cNvPr>
          <p:cNvSpPr txBox="1"/>
          <p:nvPr/>
        </p:nvSpPr>
        <p:spPr>
          <a:xfrm>
            <a:off x="4041445" y="8678465"/>
            <a:ext cx="3733799" cy="1495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spc="150" dirty="0">
                <a:solidFill>
                  <a:srgbClr val="000000"/>
                </a:solidFill>
                <a:latin typeface="Raleway"/>
              </a:rPr>
              <a:t>Entity Framework 5.0.4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 algn="ctr">
              <a:lnSpc>
                <a:spcPct val="120000"/>
              </a:lnSpc>
            </a:pP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4E4D7D-2B5E-4B57-8C1D-829ADF389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907" y="2397174"/>
            <a:ext cx="2756328" cy="2550721"/>
          </a:xfrm>
          <a:prstGeom prst="rect">
            <a:avLst/>
          </a:prstGeom>
        </p:spPr>
      </p:pic>
      <p:pic>
        <p:nvPicPr>
          <p:cNvPr id="4098" name="Picture 2" descr="Java — Википедия">
            <a:extLst>
              <a:ext uri="{FF2B5EF4-FFF2-40B4-BE49-F238E27FC236}">
                <a16:creationId xmlns:a16="http://schemas.microsoft.com/office/drawing/2014/main" id="{C761E91D-3967-42BC-8DA8-F9BC8405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799" y="5829300"/>
            <a:ext cx="1684158" cy="260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4849851-BC6E-4BAA-82D4-E535DE69B709}"/>
              </a:ext>
            </a:extLst>
          </p:cNvPr>
          <p:cNvSpPr txBox="1"/>
          <p:nvPr/>
        </p:nvSpPr>
        <p:spPr>
          <a:xfrm>
            <a:off x="8519786" y="8654115"/>
            <a:ext cx="4310184" cy="1938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400" spc="150" dirty="0">
                <a:solidFill>
                  <a:srgbClr val="000000"/>
                </a:solidFill>
                <a:latin typeface="Raleway"/>
              </a:rPr>
              <a:t>Язык программирования </a:t>
            </a:r>
            <a:r>
              <a:rPr lang="en-US" sz="2400" spc="150" dirty="0">
                <a:solidFill>
                  <a:srgbClr val="000000"/>
                </a:solidFill>
                <a:latin typeface="Raleway"/>
              </a:rPr>
              <a:t>Java 8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 algn="ctr">
              <a:lnSpc>
                <a:spcPct val="120000"/>
              </a:lnSpc>
            </a:pP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5122" name="Picture 2" descr="Microsoft SQL Server — Национальная библиотека им. Н. Э. Баумана">
            <a:extLst>
              <a:ext uri="{FF2B5EF4-FFF2-40B4-BE49-F238E27FC236}">
                <a16:creationId xmlns:a16="http://schemas.microsoft.com/office/drawing/2014/main" id="{A8218B6F-608A-4E11-8F38-CF0F4795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676" y="2281709"/>
            <a:ext cx="3214477" cy="264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3F306853-2D19-4A3D-88C6-F5C7E666541C}"/>
              </a:ext>
            </a:extLst>
          </p:cNvPr>
          <p:cNvSpPr txBox="1"/>
          <p:nvPr/>
        </p:nvSpPr>
        <p:spPr>
          <a:xfrm>
            <a:off x="11716352" y="5049511"/>
            <a:ext cx="3508721" cy="1938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400" spc="150" dirty="0">
                <a:solidFill>
                  <a:srgbClr val="000000"/>
                </a:solidFill>
                <a:latin typeface="Raleway"/>
              </a:rPr>
              <a:t>СУБД </a:t>
            </a:r>
            <a:r>
              <a:rPr lang="en-US" sz="2400" spc="150" dirty="0">
                <a:solidFill>
                  <a:srgbClr val="000000"/>
                </a:solidFill>
                <a:latin typeface="Raleway"/>
              </a:rPr>
              <a:t>MS SQL Server 2019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 algn="ctr">
              <a:lnSpc>
                <a:spcPct val="120000"/>
              </a:lnSpc>
            </a:pP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5215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66800" y="676390"/>
            <a:ext cx="153543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Схема архитектуры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F2BBF-C92C-4129-874F-1016B43D1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300"/>
            <a:ext cx="16279115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533400" y="176784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190500"/>
            <a:ext cx="15655521" cy="944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5400" dirty="0">
                <a:solidFill>
                  <a:srgbClr val="000000"/>
                </a:solidFill>
                <a:latin typeface="Raleway Bold"/>
              </a:rPr>
              <a:t>Логическая схема базы данных</a:t>
            </a:r>
            <a:endParaRPr lang="en-US" sz="54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7578B81-EE96-43E2-8202-CAC0F7F3D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59363"/>
            <a:ext cx="8001000" cy="91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586632" y="173843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64258" y="150983"/>
            <a:ext cx="16159483" cy="944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5400" dirty="0">
                <a:solidFill>
                  <a:srgbClr val="000000"/>
                </a:solidFill>
                <a:latin typeface="Raleway Bold"/>
              </a:rPr>
              <a:t>Блок-схема алгоритма авторизации</a:t>
            </a:r>
            <a:endParaRPr lang="en-US" sz="54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43AEB-B7BC-4812-8A7D-0ABDA22A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6" y="1155617"/>
            <a:ext cx="13247990" cy="91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586632" y="173843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64258" y="150983"/>
            <a:ext cx="16159483" cy="944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5400" dirty="0">
                <a:solidFill>
                  <a:srgbClr val="000000"/>
                </a:solidFill>
                <a:latin typeface="Raleway Bold"/>
              </a:rPr>
              <a:t>Блок-схема алгоритма создания квеста</a:t>
            </a:r>
            <a:endParaRPr lang="en-US" sz="54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E0B007-732B-414B-B372-6741D964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2" y="1272224"/>
            <a:ext cx="13832958" cy="88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8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8425</TotalTime>
  <Words>380</Words>
  <Application>Microsoft Office PowerPoint</Application>
  <PresentationFormat>Произвольный</PresentationFormat>
  <Paragraphs>95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Wingdings</vt:lpstr>
      <vt:lpstr>Raleway Heavy</vt:lpstr>
      <vt:lpstr>Calibri</vt:lpstr>
      <vt:lpstr>Raleway Bold</vt:lpstr>
      <vt:lpstr>Arial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Славин</dc:creator>
  <cp:lastModifiedBy>Никита Славин</cp:lastModifiedBy>
  <cp:revision>108</cp:revision>
  <dcterms:created xsi:type="dcterms:W3CDTF">2006-08-16T00:00:00Z</dcterms:created>
  <dcterms:modified xsi:type="dcterms:W3CDTF">2021-06-19T18:37:02Z</dcterms:modified>
  <dc:identifier>DAD9xAnmI6o</dc:identifier>
</cp:coreProperties>
</file>